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8"/>
  </p:notesMasterIdLst>
  <p:handoutMasterIdLst>
    <p:handoutMasterId r:id="rId19"/>
  </p:handoutMasterIdLst>
  <p:sldIdLst>
    <p:sldId id="376" r:id="rId3"/>
    <p:sldId id="389" r:id="rId4"/>
    <p:sldId id="365" r:id="rId5"/>
    <p:sldId id="377" r:id="rId6"/>
    <p:sldId id="382" r:id="rId7"/>
    <p:sldId id="390" r:id="rId8"/>
    <p:sldId id="384" r:id="rId9"/>
    <p:sldId id="383" r:id="rId10"/>
    <p:sldId id="387" r:id="rId11"/>
    <p:sldId id="379" r:id="rId12"/>
    <p:sldId id="344" r:id="rId13"/>
    <p:sldId id="386" r:id="rId14"/>
    <p:sldId id="391" r:id="rId15"/>
    <p:sldId id="392" r:id="rId16"/>
    <p:sldId id="378" r:id="rId17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6520471-D123-E4D7-ED09-CB01FA69BBF2}" name="Dušková Eva" initials="DE" userId="S::eva.duskova@kraj-lbc.cz::b4fb2039-16cf-4450-98d0-6151c585541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3431" autoAdjust="0"/>
  </p:normalViewPr>
  <p:slideViewPr>
    <p:cSldViewPr snapToGrid="0">
      <p:cViewPr varScale="1">
        <p:scale>
          <a:sx n="104" d="100"/>
          <a:sy n="104" d="100"/>
        </p:scale>
        <p:origin x="13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8/10/relationships/authors" Target="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667058C2-3FAD-6286-319E-778C11E0D0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A3C0041-2EC0-82F1-47EB-97A1FBF8C8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266700-4E69-471B-BA07-F13A5EFCB863}" type="datetimeFigureOut">
              <a:rPr lang="cs-CZ" smtClean="0"/>
              <a:t>08.11.2022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58BFD65-DBD5-E5CD-45A9-63C3F8CD24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B3EFE62-C388-1C64-172C-5003728966E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28701-D043-431B-A465-50D1F8D2CA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25334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064676-46AF-49CA-B378-6CE44E1AEACE}" type="datetimeFigureOut">
              <a:rPr lang="cs-CZ" smtClean="0"/>
              <a:t>08.11.2022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3C9F1-4851-43D2-9368-8F50C9CDE4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5363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5370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4431-B5B0-4C06-BD8B-C044CC607BFF}" type="datetime1">
              <a:rPr lang="cs-CZ" smtClean="0"/>
              <a:t>08.11.2022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1609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C150-EEB3-4241-B134-8CA783AF08C2}" type="datetime1">
              <a:rPr lang="cs-CZ" smtClean="0"/>
              <a:t>08.11.2022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0412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411A5-8DBE-423E-B557-FF76645B3BA9}" type="datetime1">
              <a:rPr lang="cs-CZ" smtClean="0"/>
              <a:t>08.11.2022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7793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235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1"/>
            <a:ext cx="8018860" cy="1825171"/>
          </a:xfrm>
        </p:spPr>
        <p:txBody>
          <a:bodyPr/>
          <a:lstStyle>
            <a:lvl1pPr marL="0" indent="0" algn="ctr">
              <a:buNone/>
              <a:defRPr sz="2495"/>
            </a:lvl1pPr>
            <a:lvl2pPr marL="475088" indent="0" algn="ctr">
              <a:buNone/>
              <a:defRPr sz="2079"/>
            </a:lvl2pPr>
            <a:lvl3pPr marL="950175" indent="0" algn="ctr">
              <a:buNone/>
              <a:defRPr sz="1871"/>
            </a:lvl3pPr>
            <a:lvl4pPr marL="1425263" indent="0" algn="ctr">
              <a:buNone/>
              <a:defRPr sz="1663"/>
            </a:lvl4pPr>
            <a:lvl5pPr marL="1900350" indent="0" algn="ctr">
              <a:buNone/>
              <a:defRPr sz="1663"/>
            </a:lvl5pPr>
            <a:lvl6pPr marL="2375438" indent="0" algn="ctr">
              <a:buNone/>
              <a:defRPr sz="1663"/>
            </a:lvl6pPr>
            <a:lvl7pPr marL="2850525" indent="0" algn="ctr">
              <a:buNone/>
              <a:defRPr sz="1663"/>
            </a:lvl7pPr>
            <a:lvl8pPr marL="3325612" indent="0" algn="ctr">
              <a:buNone/>
              <a:defRPr sz="1663"/>
            </a:lvl8pPr>
            <a:lvl9pPr marL="3800698" indent="0" algn="ctr">
              <a:buNone/>
              <a:defRPr sz="1663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3800-DDBA-4700-A851-2A01FD11D7ED}" type="datetime1">
              <a:rPr lang="cs-CZ" smtClean="0"/>
              <a:t>08.11.2022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4233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6320-A473-4551-8865-0389AD218E23}" type="datetime1">
              <a:rPr lang="cs-CZ" smtClean="0"/>
              <a:t>08.11.2022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6270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235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6"/>
            <a:ext cx="9221689" cy="1653678"/>
          </a:xfrm>
        </p:spPr>
        <p:txBody>
          <a:bodyPr/>
          <a:lstStyle>
            <a:lvl1pPr marL="0" indent="0">
              <a:buNone/>
              <a:defRPr sz="2495">
                <a:solidFill>
                  <a:schemeClr val="tx1"/>
                </a:solidFill>
              </a:defRPr>
            </a:lvl1pPr>
            <a:lvl2pPr marL="475088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2pPr>
            <a:lvl3pPr marL="950175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3pPr>
            <a:lvl4pPr marL="1425263" indent="0">
              <a:buNone/>
              <a:defRPr sz="1663">
                <a:solidFill>
                  <a:schemeClr val="tx1">
                    <a:tint val="75000"/>
                  </a:schemeClr>
                </a:solidFill>
              </a:defRPr>
            </a:lvl4pPr>
            <a:lvl5pPr marL="1900350" indent="0">
              <a:buNone/>
              <a:defRPr sz="1663">
                <a:solidFill>
                  <a:schemeClr val="tx1">
                    <a:tint val="75000"/>
                  </a:schemeClr>
                </a:solidFill>
              </a:defRPr>
            </a:lvl5pPr>
            <a:lvl6pPr marL="2375438" indent="0">
              <a:buNone/>
              <a:defRPr sz="1663">
                <a:solidFill>
                  <a:schemeClr val="tx1">
                    <a:tint val="75000"/>
                  </a:schemeClr>
                </a:solidFill>
              </a:defRPr>
            </a:lvl6pPr>
            <a:lvl7pPr marL="2850525" indent="0">
              <a:buNone/>
              <a:defRPr sz="1663">
                <a:solidFill>
                  <a:schemeClr val="tx1">
                    <a:tint val="75000"/>
                  </a:schemeClr>
                </a:solidFill>
              </a:defRPr>
            </a:lvl7pPr>
            <a:lvl8pPr marL="3325612" indent="0">
              <a:buNone/>
              <a:defRPr sz="1663">
                <a:solidFill>
                  <a:schemeClr val="tx1">
                    <a:tint val="75000"/>
                  </a:schemeClr>
                </a:solidFill>
              </a:defRPr>
            </a:lvl8pPr>
            <a:lvl9pPr marL="3800698" indent="0">
              <a:buNone/>
              <a:defRPr sz="16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CF0F7-7CFD-4DA0-9398-B4C7ADD4C416}" type="datetime1">
              <a:rPr lang="cs-CZ" smtClean="0"/>
              <a:t>08.11.2022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52999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3" y="2012414"/>
            <a:ext cx="4544021" cy="47965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D05F-FFA5-43C9-8EF7-A09853C9A57E}" type="datetime1">
              <a:rPr lang="cs-CZ" smtClean="0"/>
              <a:t>08.11.2022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1579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402484"/>
            <a:ext cx="9221689" cy="146118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495" b="1"/>
            </a:lvl1pPr>
            <a:lvl2pPr marL="475088" indent="0">
              <a:buNone/>
              <a:defRPr sz="2079" b="1"/>
            </a:lvl2pPr>
            <a:lvl3pPr marL="950175" indent="0">
              <a:buNone/>
              <a:defRPr sz="1871" b="1"/>
            </a:lvl3pPr>
            <a:lvl4pPr marL="1425263" indent="0">
              <a:buNone/>
              <a:defRPr sz="1663" b="1"/>
            </a:lvl4pPr>
            <a:lvl5pPr marL="1900350" indent="0">
              <a:buNone/>
              <a:defRPr sz="1663" b="1"/>
            </a:lvl5pPr>
            <a:lvl6pPr marL="2375438" indent="0">
              <a:buNone/>
              <a:defRPr sz="1663" b="1"/>
            </a:lvl6pPr>
            <a:lvl7pPr marL="2850525" indent="0">
              <a:buNone/>
              <a:defRPr sz="1663" b="1"/>
            </a:lvl7pPr>
            <a:lvl8pPr marL="3325612" indent="0">
              <a:buNone/>
              <a:defRPr sz="1663" b="1"/>
            </a:lvl8pPr>
            <a:lvl9pPr marL="3800698" indent="0">
              <a:buNone/>
              <a:defRPr sz="1663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2" y="1853171"/>
            <a:ext cx="4545413" cy="908210"/>
          </a:xfrm>
        </p:spPr>
        <p:txBody>
          <a:bodyPr anchor="b"/>
          <a:lstStyle>
            <a:lvl1pPr marL="0" indent="0">
              <a:buNone/>
              <a:defRPr sz="2495" b="1"/>
            </a:lvl1pPr>
            <a:lvl2pPr marL="475088" indent="0">
              <a:buNone/>
              <a:defRPr sz="2079" b="1"/>
            </a:lvl2pPr>
            <a:lvl3pPr marL="950175" indent="0">
              <a:buNone/>
              <a:defRPr sz="1871" b="1"/>
            </a:lvl3pPr>
            <a:lvl4pPr marL="1425263" indent="0">
              <a:buNone/>
              <a:defRPr sz="1663" b="1"/>
            </a:lvl4pPr>
            <a:lvl5pPr marL="1900350" indent="0">
              <a:buNone/>
              <a:defRPr sz="1663" b="1"/>
            </a:lvl5pPr>
            <a:lvl6pPr marL="2375438" indent="0">
              <a:buNone/>
              <a:defRPr sz="1663" b="1"/>
            </a:lvl6pPr>
            <a:lvl7pPr marL="2850525" indent="0">
              <a:buNone/>
              <a:defRPr sz="1663" b="1"/>
            </a:lvl7pPr>
            <a:lvl8pPr marL="3325612" indent="0">
              <a:buNone/>
              <a:defRPr sz="1663" b="1"/>
            </a:lvl8pPr>
            <a:lvl9pPr marL="3800698" indent="0">
              <a:buNone/>
              <a:defRPr sz="1663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2" y="2761381"/>
            <a:ext cx="4545413" cy="4061576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01286-A0EB-43A2-B7D8-6F43A628C866}" type="datetime1">
              <a:rPr lang="cs-CZ" smtClean="0"/>
              <a:t>08.11.2022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3046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9107-6774-4D65-895F-B6E1EE18BBAA}" type="datetime1">
              <a:rPr lang="cs-CZ" smtClean="0"/>
              <a:t>08.11.2022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69076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6591-99A8-4DD5-8E33-91AF340767A0}" type="datetime1">
              <a:rPr lang="cs-CZ" smtClean="0"/>
              <a:t>08.11.2022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32968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325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6"/>
            <a:ext cx="5412730" cy="5372269"/>
          </a:xfrm>
        </p:spPr>
        <p:txBody>
          <a:bodyPr/>
          <a:lstStyle>
            <a:lvl1pPr>
              <a:defRPr sz="3325"/>
            </a:lvl1pPr>
            <a:lvl2pPr>
              <a:defRPr sz="2909"/>
            </a:lvl2pPr>
            <a:lvl3pPr>
              <a:defRPr sz="2495"/>
            </a:lvl3pPr>
            <a:lvl4pPr>
              <a:defRPr sz="2079"/>
            </a:lvl4pPr>
            <a:lvl5pPr>
              <a:defRPr sz="2079"/>
            </a:lvl5pPr>
            <a:lvl6pPr>
              <a:defRPr sz="2079"/>
            </a:lvl6pPr>
            <a:lvl7pPr>
              <a:defRPr sz="2079"/>
            </a:lvl7pPr>
            <a:lvl8pPr>
              <a:defRPr sz="2079"/>
            </a:lvl8pPr>
            <a:lvl9pPr>
              <a:defRPr sz="2079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663"/>
            </a:lvl1pPr>
            <a:lvl2pPr marL="475088" indent="0">
              <a:buNone/>
              <a:defRPr sz="1455"/>
            </a:lvl2pPr>
            <a:lvl3pPr marL="950175" indent="0">
              <a:buNone/>
              <a:defRPr sz="1247"/>
            </a:lvl3pPr>
            <a:lvl4pPr marL="1425263" indent="0">
              <a:buNone/>
              <a:defRPr sz="1038"/>
            </a:lvl4pPr>
            <a:lvl5pPr marL="1900350" indent="0">
              <a:buNone/>
              <a:defRPr sz="1038"/>
            </a:lvl5pPr>
            <a:lvl6pPr marL="2375438" indent="0">
              <a:buNone/>
              <a:defRPr sz="1038"/>
            </a:lvl6pPr>
            <a:lvl7pPr marL="2850525" indent="0">
              <a:buNone/>
              <a:defRPr sz="1038"/>
            </a:lvl7pPr>
            <a:lvl8pPr marL="3325612" indent="0">
              <a:buNone/>
              <a:defRPr sz="1038"/>
            </a:lvl8pPr>
            <a:lvl9pPr marL="3800698" indent="0">
              <a:buNone/>
              <a:defRPr sz="103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BE5A-6FFA-43E6-BE15-F873243C75D6}" type="datetime1">
              <a:rPr lang="cs-CZ" smtClean="0"/>
              <a:t>08.11.2022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936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691F-296A-4575-9F27-0E08EEF9FD03}" type="datetime1">
              <a:rPr lang="cs-CZ" smtClean="0"/>
              <a:t>08.11.2022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41883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325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6"/>
            <a:ext cx="5412730" cy="5372269"/>
          </a:xfrm>
        </p:spPr>
        <p:txBody>
          <a:bodyPr anchor="t"/>
          <a:lstStyle>
            <a:lvl1pPr marL="0" indent="0">
              <a:buNone/>
              <a:defRPr sz="3325"/>
            </a:lvl1pPr>
            <a:lvl2pPr marL="475088" indent="0">
              <a:buNone/>
              <a:defRPr sz="2909"/>
            </a:lvl2pPr>
            <a:lvl3pPr marL="950175" indent="0">
              <a:buNone/>
              <a:defRPr sz="2495"/>
            </a:lvl3pPr>
            <a:lvl4pPr marL="1425263" indent="0">
              <a:buNone/>
              <a:defRPr sz="2079"/>
            </a:lvl4pPr>
            <a:lvl5pPr marL="1900350" indent="0">
              <a:buNone/>
              <a:defRPr sz="2079"/>
            </a:lvl5pPr>
            <a:lvl6pPr marL="2375438" indent="0">
              <a:buNone/>
              <a:defRPr sz="2079"/>
            </a:lvl6pPr>
            <a:lvl7pPr marL="2850525" indent="0">
              <a:buNone/>
              <a:defRPr sz="2079"/>
            </a:lvl7pPr>
            <a:lvl8pPr marL="3325612" indent="0">
              <a:buNone/>
              <a:defRPr sz="2079"/>
            </a:lvl8pPr>
            <a:lvl9pPr marL="3800698" indent="0">
              <a:buNone/>
              <a:defRPr sz="2079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663"/>
            </a:lvl1pPr>
            <a:lvl2pPr marL="475088" indent="0">
              <a:buNone/>
              <a:defRPr sz="1455"/>
            </a:lvl2pPr>
            <a:lvl3pPr marL="950175" indent="0">
              <a:buNone/>
              <a:defRPr sz="1247"/>
            </a:lvl3pPr>
            <a:lvl4pPr marL="1425263" indent="0">
              <a:buNone/>
              <a:defRPr sz="1038"/>
            </a:lvl4pPr>
            <a:lvl5pPr marL="1900350" indent="0">
              <a:buNone/>
              <a:defRPr sz="1038"/>
            </a:lvl5pPr>
            <a:lvl6pPr marL="2375438" indent="0">
              <a:buNone/>
              <a:defRPr sz="1038"/>
            </a:lvl6pPr>
            <a:lvl7pPr marL="2850525" indent="0">
              <a:buNone/>
              <a:defRPr sz="1038"/>
            </a:lvl7pPr>
            <a:lvl8pPr marL="3325612" indent="0">
              <a:buNone/>
              <a:defRPr sz="1038"/>
            </a:lvl8pPr>
            <a:lvl9pPr marL="3800698" indent="0">
              <a:buNone/>
              <a:defRPr sz="103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6EA03-36F0-440D-8B34-F2C9FFB4507E}" type="datetime1">
              <a:rPr lang="cs-CZ" smtClean="0"/>
              <a:t>08.11.2022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01033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FFB9-5670-4467-8429-2AE84B7209DD}" type="datetime1">
              <a:rPr lang="cs-CZ" smtClean="0"/>
              <a:t>08.11.2022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2771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4"/>
            <a:ext cx="2305422" cy="640647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4" y="402484"/>
            <a:ext cx="6782619" cy="640647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F26D0-4308-4ABE-8470-8051E8151F8D}" type="datetime1">
              <a:rPr lang="cs-CZ" smtClean="0"/>
              <a:t>08.11.2022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0558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F984E-6196-4964-9C4B-E35B2729DC82}" type="datetime1">
              <a:rPr lang="cs-CZ" smtClean="0"/>
              <a:t>08.11.2022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241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D6A32-946B-4DC1-9897-B100625CD8D9}" type="datetime1">
              <a:rPr lang="cs-CZ" smtClean="0"/>
              <a:t>08.11.2022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2129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4DDE7-A357-4978-8472-C3B75D99DEBD}" type="datetime1">
              <a:rPr lang="cs-CZ" smtClean="0"/>
              <a:t>08.11.2022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9831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D15F-E033-49E6-93B0-6F9396986022}" type="datetime1">
              <a:rPr lang="cs-CZ" smtClean="0"/>
              <a:t>08.11.2022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103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942A-B073-4DB9-9B19-DA31DD1A73A9}" type="datetime1">
              <a:rPr lang="cs-CZ" smtClean="0"/>
              <a:t>08.11.2022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608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9351-7EF6-4BBE-BB31-ACB25E92C7D4}" type="datetime1">
              <a:rPr lang="cs-CZ" smtClean="0"/>
              <a:t>08.11.2022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0587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F4C8-5F28-4FA0-83D2-FCA4351D5FF4}" type="datetime1">
              <a:rPr lang="cs-CZ" smtClean="0"/>
              <a:t>08.11.2022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8267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2D122-DB0D-4FE8-9466-D8CE0980FA0B}" type="datetime1">
              <a:rPr lang="cs-CZ" smtClean="0"/>
              <a:t>08.11.2022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755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1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E174E-1E1D-4F8E-A199-F1E012420359}" type="datetime1">
              <a:rPr lang="cs-CZ" smtClean="0"/>
              <a:t>08.11.2022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1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1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33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50175" rtl="0" eaLnBrk="1" latinLnBrk="0" hangingPunct="1">
        <a:lnSpc>
          <a:spcPct val="90000"/>
        </a:lnSpc>
        <a:spcBef>
          <a:spcPct val="0"/>
        </a:spcBef>
        <a:buNone/>
        <a:defRPr sz="45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543" indent="-237543" algn="l" defTabSz="950175" rtl="0" eaLnBrk="1" latinLnBrk="0" hangingPunct="1">
        <a:lnSpc>
          <a:spcPct val="90000"/>
        </a:lnSpc>
        <a:spcBef>
          <a:spcPts val="1038"/>
        </a:spcBef>
        <a:buFont typeface="Arial" panose="020B0604020202020204" pitchFamily="34" charset="0"/>
        <a:buChar char="•"/>
        <a:defRPr sz="2909" kern="1200">
          <a:solidFill>
            <a:schemeClr val="tx1"/>
          </a:solidFill>
          <a:latin typeface="+mn-lt"/>
          <a:ea typeface="+mn-ea"/>
          <a:cs typeface="+mn-cs"/>
        </a:defRPr>
      </a:lvl1pPr>
      <a:lvl2pPr marL="712630" indent="-237543" algn="l" defTabSz="950175" rtl="0" eaLnBrk="1" latinLnBrk="0" hangingPunct="1">
        <a:lnSpc>
          <a:spcPct val="90000"/>
        </a:lnSpc>
        <a:spcBef>
          <a:spcPts val="519"/>
        </a:spcBef>
        <a:buFont typeface="Arial" panose="020B0604020202020204" pitchFamily="34" charset="0"/>
        <a:buChar char="•"/>
        <a:defRPr sz="2495" kern="1200">
          <a:solidFill>
            <a:schemeClr val="tx1"/>
          </a:solidFill>
          <a:latin typeface="+mn-lt"/>
          <a:ea typeface="+mn-ea"/>
          <a:cs typeface="+mn-cs"/>
        </a:defRPr>
      </a:lvl2pPr>
      <a:lvl3pPr marL="1187718" indent="-237543" algn="l" defTabSz="950175" rtl="0" eaLnBrk="1" latinLnBrk="0" hangingPunct="1">
        <a:lnSpc>
          <a:spcPct val="90000"/>
        </a:lnSpc>
        <a:spcBef>
          <a:spcPts val="519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662805" indent="-237543" algn="l" defTabSz="950175" rtl="0" eaLnBrk="1" latinLnBrk="0" hangingPunct="1">
        <a:lnSpc>
          <a:spcPct val="90000"/>
        </a:lnSpc>
        <a:spcBef>
          <a:spcPts val="519"/>
        </a:spcBef>
        <a:buFont typeface="Arial" panose="020B0604020202020204" pitchFamily="34" charset="0"/>
        <a:buChar char="•"/>
        <a:defRPr sz="1871" kern="1200">
          <a:solidFill>
            <a:schemeClr val="tx1"/>
          </a:solidFill>
          <a:latin typeface="+mn-lt"/>
          <a:ea typeface="+mn-ea"/>
          <a:cs typeface="+mn-cs"/>
        </a:defRPr>
      </a:lvl4pPr>
      <a:lvl5pPr marL="2137893" indent="-237543" algn="l" defTabSz="950175" rtl="0" eaLnBrk="1" latinLnBrk="0" hangingPunct="1">
        <a:lnSpc>
          <a:spcPct val="90000"/>
        </a:lnSpc>
        <a:spcBef>
          <a:spcPts val="519"/>
        </a:spcBef>
        <a:buFont typeface="Arial" panose="020B0604020202020204" pitchFamily="34" charset="0"/>
        <a:buChar char="•"/>
        <a:defRPr sz="1871" kern="1200">
          <a:solidFill>
            <a:schemeClr val="tx1"/>
          </a:solidFill>
          <a:latin typeface="+mn-lt"/>
          <a:ea typeface="+mn-ea"/>
          <a:cs typeface="+mn-cs"/>
        </a:defRPr>
      </a:lvl5pPr>
      <a:lvl6pPr marL="2612981" indent="-237543" algn="l" defTabSz="950175" rtl="0" eaLnBrk="1" latinLnBrk="0" hangingPunct="1">
        <a:lnSpc>
          <a:spcPct val="90000"/>
        </a:lnSpc>
        <a:spcBef>
          <a:spcPts val="519"/>
        </a:spcBef>
        <a:buFont typeface="Arial" panose="020B0604020202020204" pitchFamily="34" charset="0"/>
        <a:buChar char="•"/>
        <a:defRPr sz="1871" kern="1200">
          <a:solidFill>
            <a:schemeClr val="tx1"/>
          </a:solidFill>
          <a:latin typeface="+mn-lt"/>
          <a:ea typeface="+mn-ea"/>
          <a:cs typeface="+mn-cs"/>
        </a:defRPr>
      </a:lvl6pPr>
      <a:lvl7pPr marL="3088068" indent="-237543" algn="l" defTabSz="950175" rtl="0" eaLnBrk="1" latinLnBrk="0" hangingPunct="1">
        <a:lnSpc>
          <a:spcPct val="90000"/>
        </a:lnSpc>
        <a:spcBef>
          <a:spcPts val="519"/>
        </a:spcBef>
        <a:buFont typeface="Arial" panose="020B0604020202020204" pitchFamily="34" charset="0"/>
        <a:buChar char="•"/>
        <a:defRPr sz="1871" kern="1200">
          <a:solidFill>
            <a:schemeClr val="tx1"/>
          </a:solidFill>
          <a:latin typeface="+mn-lt"/>
          <a:ea typeface="+mn-ea"/>
          <a:cs typeface="+mn-cs"/>
        </a:defRPr>
      </a:lvl7pPr>
      <a:lvl8pPr marL="3563156" indent="-237543" algn="l" defTabSz="950175" rtl="0" eaLnBrk="1" latinLnBrk="0" hangingPunct="1">
        <a:lnSpc>
          <a:spcPct val="90000"/>
        </a:lnSpc>
        <a:spcBef>
          <a:spcPts val="519"/>
        </a:spcBef>
        <a:buFont typeface="Arial" panose="020B0604020202020204" pitchFamily="34" charset="0"/>
        <a:buChar char="•"/>
        <a:defRPr sz="1871" kern="1200">
          <a:solidFill>
            <a:schemeClr val="tx1"/>
          </a:solidFill>
          <a:latin typeface="+mn-lt"/>
          <a:ea typeface="+mn-ea"/>
          <a:cs typeface="+mn-cs"/>
        </a:defRPr>
      </a:lvl8pPr>
      <a:lvl9pPr marL="4038243" indent="-237543" algn="l" defTabSz="950175" rtl="0" eaLnBrk="1" latinLnBrk="0" hangingPunct="1">
        <a:lnSpc>
          <a:spcPct val="90000"/>
        </a:lnSpc>
        <a:spcBef>
          <a:spcPts val="519"/>
        </a:spcBef>
        <a:buFont typeface="Arial" panose="020B0604020202020204" pitchFamily="34" charset="0"/>
        <a:buChar char="•"/>
        <a:defRPr sz="187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1pPr>
      <a:lvl2pPr marL="475088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2pPr>
      <a:lvl3pPr marL="950175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3pPr>
      <a:lvl4pPr marL="1425263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4pPr>
      <a:lvl5pPr marL="1900350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5pPr>
      <a:lvl6pPr marL="2375438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6pPr>
      <a:lvl7pPr marL="2850525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7pPr>
      <a:lvl8pPr marL="3325612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8pPr>
      <a:lvl9pPr marL="3800698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etra.duskova@kraj-lbc.cz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tul.cz/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kvkli.cz/sluzby/vzdelavani/vzdelavani-pedagogu/nakap-i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4310D6-E574-6E0D-9277-FCE2645B9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2" y="1147474"/>
            <a:ext cx="9221689" cy="2604653"/>
          </a:xfrm>
        </p:spPr>
        <p:txBody>
          <a:bodyPr>
            <a:normAutofit/>
          </a:bodyPr>
          <a:lstStyle/>
          <a:p>
            <a:pPr algn="ctr" defTabSz="400050"/>
            <a:r>
              <a:rPr lang="cs-CZ" altLang="cs-CZ" sz="4100" b="1" dirty="0">
                <a:solidFill>
                  <a:schemeClr val="accent5">
                    <a:lumMod val="50000"/>
                  </a:schemeClr>
                </a:solidFill>
              </a:rPr>
              <a:t>Naplňování krajského akčního plánu rozvoje vzdělávání Libereckého kraje 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BED9FF-9FBF-3AB0-4CD1-616C43F05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062" y="3648364"/>
            <a:ext cx="9221689" cy="250305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cs-CZ" sz="8000" dirty="0">
              <a:latin typeface="+mn-lt"/>
            </a:endParaRPr>
          </a:p>
          <a:p>
            <a:pPr marL="0" indent="0" algn="r" eaLnBrk="1" hangingPunct="1">
              <a:lnSpc>
                <a:spcPct val="90000"/>
              </a:lnSpc>
              <a:buNone/>
            </a:pPr>
            <a:r>
              <a:rPr lang="cs-CZ" altLang="cs-CZ" sz="8000" dirty="0"/>
              <a:t>10. listopadu 2022</a:t>
            </a:r>
          </a:p>
          <a:p>
            <a:pPr algn="r" eaLnBrk="1" hangingPunct="1">
              <a:lnSpc>
                <a:spcPct val="90000"/>
              </a:lnSpc>
            </a:pPr>
            <a:endParaRPr lang="cs-CZ" altLang="cs-CZ" sz="8000" dirty="0"/>
          </a:p>
          <a:p>
            <a:pPr marL="0" indent="0" algn="r" eaLnBrk="1" hangingPunct="1">
              <a:lnSpc>
                <a:spcPct val="90000"/>
              </a:lnSpc>
              <a:buNone/>
            </a:pPr>
            <a:r>
              <a:rPr lang="cs-CZ" altLang="cs-CZ" sz="8000" b="1" dirty="0"/>
              <a:t>Ing. Petra Dušková</a:t>
            </a:r>
          </a:p>
          <a:p>
            <a:pPr marL="0" indent="0" algn="r" eaLnBrk="1" hangingPunct="1">
              <a:lnSpc>
                <a:spcPct val="90000"/>
              </a:lnSpc>
              <a:buNone/>
            </a:pPr>
            <a:r>
              <a:rPr lang="cs-CZ" altLang="cs-CZ" sz="8000" dirty="0"/>
              <a:t>Krajský úřad Libereckého kraje</a:t>
            </a:r>
          </a:p>
          <a:p>
            <a:pPr marL="0" indent="0" algn="r" eaLnBrk="1" hangingPunct="1">
              <a:lnSpc>
                <a:spcPct val="90000"/>
              </a:lnSpc>
              <a:buNone/>
            </a:pPr>
            <a:r>
              <a:rPr lang="cs-CZ" altLang="cs-CZ" sz="8000" dirty="0"/>
              <a:t>odbor školství, mládeže, tělovýchovy a sportu</a:t>
            </a:r>
          </a:p>
          <a:p>
            <a:pPr marL="0" indent="0" algn="r" eaLnBrk="1" hangingPunct="1">
              <a:lnSpc>
                <a:spcPct val="90000"/>
              </a:lnSpc>
              <a:buNone/>
            </a:pPr>
            <a:r>
              <a:rPr lang="cs-CZ" altLang="cs-CZ" sz="8000" dirty="0">
                <a:hlinkClick r:id="rId2"/>
              </a:rPr>
              <a:t>petra.duskova@kraj-lbc.cz</a:t>
            </a:r>
            <a:endParaRPr lang="cs-CZ" sz="8000" dirty="0">
              <a:latin typeface="+mn-lt"/>
            </a:endParaRPr>
          </a:p>
          <a:p>
            <a:pPr marL="0" indent="0">
              <a:buNone/>
            </a:pPr>
            <a:endParaRPr lang="cs-CZ" sz="8000" dirty="0"/>
          </a:p>
          <a:p>
            <a:pPr marL="0" indent="0">
              <a:buNone/>
            </a:pPr>
            <a:endParaRPr lang="cs-CZ" sz="2400" dirty="0">
              <a:latin typeface="+mn-lt"/>
            </a:endParaRP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>
              <a:latin typeface="+mn-lt"/>
            </a:endParaRPr>
          </a:p>
          <a:p>
            <a:pPr marL="0" indent="0">
              <a:buNone/>
            </a:pPr>
            <a:r>
              <a:rPr lang="cs-CZ" sz="2400" dirty="0">
                <a:latin typeface="+mn-lt"/>
              </a:rPr>
              <a:t>Registrační číslo projektu: CZ.02.3.68/0.0/0.0/19_078/0017282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1195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0E5027-9B87-056B-F0BD-EDFE1699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1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KA 6: Podpora rovných příležitostí ve vzdělávání</a:t>
            </a:r>
            <a:endParaRPr lang="cs-CZ" sz="4100" dirty="0"/>
          </a:p>
        </p:txBody>
      </p:sp>
      <p:sp>
        <p:nvSpPr>
          <p:cNvPr id="3" name="Zástupný obsah 3">
            <a:extLst>
              <a:ext uri="{FF2B5EF4-FFF2-40B4-BE49-F238E27FC236}">
                <a16:creationId xmlns:a16="http://schemas.microsoft.com/office/drawing/2014/main" id="{F81F1DA8-E81F-21DD-F2F4-A7A08337A80E}"/>
              </a:ext>
            </a:extLst>
          </p:cNvPr>
          <p:cNvSpPr txBox="1">
            <a:spLocks/>
          </p:cNvSpPr>
          <p:nvPr/>
        </p:nvSpPr>
        <p:spPr>
          <a:xfrm>
            <a:off x="733669" y="1976004"/>
            <a:ext cx="9140968" cy="313141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cs-CZ" sz="1800" b="1" dirty="0">
                <a:latin typeface="+mj-lt"/>
              </a:rPr>
              <a:t>PLATFORMA ROVNÝCH PŘÍLEŽITOSTÍ VE VZDĚLÁVÁNÍ</a:t>
            </a:r>
            <a:r>
              <a:rPr lang="cs-CZ" sz="1800" dirty="0">
                <a:latin typeface="+mj-lt"/>
              </a:rPr>
              <a:t>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1800" dirty="0">
                <a:latin typeface="+mj-lt"/>
              </a:rPr>
              <a:t>diskuzní klub PPP, SPC, neziskových organizací, státní správy, speciálních škol a veřejné správy, vč. krajského úřadu k aktuálním tématům.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1800" dirty="0">
                <a:latin typeface="+mj-lt"/>
              </a:rPr>
              <a:t>Úložiště materiálů a zápisů: tinyurl.com/</a:t>
            </a:r>
            <a:r>
              <a:rPr lang="cs-CZ" sz="1800" dirty="0" err="1">
                <a:latin typeface="+mj-lt"/>
              </a:rPr>
              <a:t>platformarpv</a:t>
            </a:r>
            <a:endParaRPr lang="cs-CZ" sz="1800" dirty="0">
              <a:latin typeface="+mj-lt"/>
            </a:endParaRPr>
          </a:p>
          <a:p>
            <a:pPr marL="0" indent="0">
              <a:buNone/>
            </a:pPr>
            <a:endParaRPr lang="cs-CZ" sz="1800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1" dirty="0">
                <a:latin typeface="+mj-lt"/>
              </a:rPr>
              <a:t>PLATFORMA PPP A SPC</a:t>
            </a:r>
            <a:r>
              <a:rPr lang="cs-CZ" sz="1800" dirty="0">
                <a:latin typeface="+mj-lt"/>
              </a:rPr>
              <a:t>: sdílení a vzdělávání mezi odborníky poraden a speciálně pedagogických center</a:t>
            </a:r>
          </a:p>
          <a:p>
            <a:pPr marL="0" indent="0">
              <a:buNone/>
            </a:pPr>
            <a:endParaRPr lang="cs-CZ" sz="1800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Spolupráce se studenty psychologie a příbuzných oborů v rámci odborných praxí v PPP a SPC</a:t>
            </a:r>
            <a:endParaRPr lang="cs-CZ" sz="136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9843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665598DB-D66A-4A27-B8C3-E507D36BFDE0}"/>
              </a:ext>
            </a:extLst>
          </p:cNvPr>
          <p:cNvSpPr txBox="1"/>
          <p:nvPr/>
        </p:nvSpPr>
        <p:spPr>
          <a:xfrm>
            <a:off x="822351" y="629972"/>
            <a:ext cx="8571132" cy="9595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950175">
              <a:lnSpc>
                <a:spcPct val="70000"/>
              </a:lnSpc>
              <a:spcBef>
                <a:spcPct val="0"/>
              </a:spcBef>
              <a:defRPr/>
            </a:pPr>
            <a:r>
              <a:rPr lang="cs-CZ" sz="39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Administrativní/finanční záležitosti projektu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0F6E89C1-68E9-46A7-BA1D-CE8ABEEAB8B1}"/>
              </a:ext>
            </a:extLst>
          </p:cNvPr>
          <p:cNvSpPr txBox="1"/>
          <p:nvPr/>
        </p:nvSpPr>
        <p:spPr>
          <a:xfrm>
            <a:off x="822351" y="1832584"/>
            <a:ext cx="8662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>
                <a:latin typeface="+mj-lt"/>
              </a:rPr>
              <a:t>Vkládání podkladů na Sharepoint:</a:t>
            </a:r>
          </a:p>
          <a:p>
            <a:pPr marL="314982" indent="-314982">
              <a:buFont typeface="Wingdings" panose="05000000000000000000" pitchFamily="2" charset="2"/>
              <a:buChar char="ü"/>
            </a:pPr>
            <a:r>
              <a:rPr lang="cs-CZ" dirty="0">
                <a:latin typeface="+mj-lt"/>
              </a:rPr>
              <a:t>co nejdříve, nejpozději však do 15. dne následujícího měsíce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C58A3019-BC03-42E3-BF14-602C2010BF4F}"/>
              </a:ext>
            </a:extLst>
          </p:cNvPr>
          <p:cNvSpPr txBox="1"/>
          <p:nvPr/>
        </p:nvSpPr>
        <p:spPr>
          <a:xfrm>
            <a:off x="822351" y="2478915"/>
            <a:ext cx="889005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>
                <a:latin typeface="+mj-lt"/>
              </a:rPr>
              <a:t>Změny rozpočtu:</a:t>
            </a:r>
          </a:p>
          <a:p>
            <a:pPr marL="314982" indent="-314982">
              <a:buFont typeface="Wingdings" panose="05000000000000000000" pitchFamily="2" charset="2"/>
              <a:buChar char="ü"/>
            </a:pPr>
            <a:r>
              <a:rPr lang="cs-CZ" dirty="0">
                <a:latin typeface="+mj-lt"/>
              </a:rPr>
              <a:t>v případě požadavku na změnu dílčího rozpočtu partnera je nutné kontaktovat hlavní finanční manažerku</a:t>
            </a:r>
          </a:p>
          <a:p>
            <a:endParaRPr lang="cs-CZ" dirty="0"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>
                <a:latin typeface="+mj-lt"/>
                <a:ea typeface="+mj-ea"/>
                <a:cs typeface="+mj-cs"/>
              </a:rPr>
              <a:t>Prosba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1800" dirty="0">
                <a:latin typeface="+mj-lt"/>
                <a:ea typeface="+mj-ea"/>
                <a:cs typeface="+mj-cs"/>
              </a:rPr>
              <a:t>Proúčtovat 100 % celkové částky dle rozpočtu do 30. 6. 2023 -  žádná vratka dotace (nákupy, 	služby, mzdové náklady atd.)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>
                <a:latin typeface="+mj-lt"/>
                <a:ea typeface="+mj-ea"/>
                <a:cs typeface="+mj-cs"/>
              </a:rPr>
              <a:t>Dočerpat zůstatky hodin na pozici Koordinátor na SŠ s ohledem na úvazky do konce 	projektu.  Zkontrolovat DPČ, zda je sepsána tak, aby toto umožňovala nebo podepsat 	dodatek k DPČ.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>
                <a:latin typeface="+mj-lt"/>
                <a:ea typeface="+mj-ea"/>
                <a:cs typeface="+mj-cs"/>
              </a:rPr>
              <a:t>P</a:t>
            </a:r>
            <a:r>
              <a:rPr lang="cs-CZ" sz="1800" dirty="0">
                <a:latin typeface="+mj-lt"/>
                <a:ea typeface="+mj-ea"/>
                <a:cs typeface="+mj-cs"/>
              </a:rPr>
              <a:t>růběžně kontrolovat výši úvazku do 1,2 u pedagogů a 1,0 u nepedagogických pracovníků</a:t>
            </a:r>
            <a:endParaRPr lang="cs-CZ" sz="1800" b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  <a:p>
            <a:pPr marL="818954" lvl="1" indent="-314982">
              <a:buFont typeface="Wingdings" panose="05000000000000000000" pitchFamily="2" charset="2"/>
              <a:buChar char="ü"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10873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0E5027-9B87-056B-F0BD-EDFE16990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2" y="400411"/>
            <a:ext cx="9221689" cy="1215953"/>
          </a:xfrm>
        </p:spPr>
        <p:txBody>
          <a:bodyPr>
            <a:normAutofit/>
          </a:bodyPr>
          <a:lstStyle/>
          <a:p>
            <a:pPr algn="ctr"/>
            <a:r>
              <a:rPr lang="cs-CZ" sz="39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KA 7: Šablony III</a:t>
            </a:r>
            <a:endParaRPr lang="cs-CZ" sz="3900" dirty="0"/>
          </a:p>
        </p:txBody>
      </p:sp>
      <p:sp>
        <p:nvSpPr>
          <p:cNvPr id="3" name="TextovéPole 4">
            <a:extLst>
              <a:ext uri="{FF2B5EF4-FFF2-40B4-BE49-F238E27FC236}">
                <a16:creationId xmlns:a16="http://schemas.microsoft.com/office/drawing/2014/main" id="{A1AA4DF9-9EE5-4D17-ABE1-FA586FF9122D}"/>
              </a:ext>
            </a:extLst>
          </p:cNvPr>
          <p:cNvSpPr txBox="1"/>
          <p:nvPr/>
        </p:nvSpPr>
        <p:spPr>
          <a:xfrm>
            <a:off x="1380326" y="1966148"/>
            <a:ext cx="4335034" cy="299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646" b="1" dirty="0">
                <a:latin typeface="+mj-lt"/>
              </a:rPr>
              <a:t>Zbývá vykázat do 6/2023</a:t>
            </a:r>
            <a:r>
              <a:rPr lang="cs-CZ" sz="2400" dirty="0">
                <a:solidFill>
                  <a:srgbClr val="002060"/>
                </a:solidFill>
                <a:ea typeface="+mj-ea"/>
                <a:cs typeface="+mj-cs"/>
              </a:rPr>
              <a:t>:</a:t>
            </a:r>
          </a:p>
          <a:p>
            <a:endParaRPr lang="cs-CZ" dirty="0">
              <a:latin typeface="+mj-lt"/>
            </a:endParaRPr>
          </a:p>
          <a:p>
            <a:r>
              <a:rPr lang="cs-CZ" dirty="0">
                <a:latin typeface="+mj-lt"/>
              </a:rPr>
              <a:t>97% 	mobilit</a:t>
            </a:r>
          </a:p>
          <a:p>
            <a:r>
              <a:rPr lang="cs-CZ" dirty="0">
                <a:latin typeface="+mj-lt"/>
              </a:rPr>
              <a:t>80% 	zapojení odborníka z praxe</a:t>
            </a:r>
          </a:p>
          <a:p>
            <a:r>
              <a:rPr lang="cs-CZ" dirty="0">
                <a:latin typeface="+mj-lt"/>
              </a:rPr>
              <a:t>84% 	tandemové výuky</a:t>
            </a:r>
          </a:p>
          <a:p>
            <a:r>
              <a:rPr lang="cs-CZ" dirty="0">
                <a:latin typeface="+mj-lt"/>
              </a:rPr>
              <a:t>77% 	doučování</a:t>
            </a:r>
          </a:p>
          <a:p>
            <a:r>
              <a:rPr lang="cs-CZ" dirty="0">
                <a:latin typeface="+mj-lt"/>
              </a:rPr>
              <a:t>81% 	stáží</a:t>
            </a:r>
          </a:p>
          <a:p>
            <a:r>
              <a:rPr lang="cs-CZ" dirty="0">
                <a:latin typeface="+mj-lt"/>
              </a:rPr>
              <a:t>58% 	kariérových poradců</a:t>
            </a:r>
          </a:p>
          <a:p>
            <a:r>
              <a:rPr lang="cs-CZ" dirty="0">
                <a:latin typeface="+mj-lt"/>
              </a:rPr>
              <a:t>64% 	koordinátorů </a:t>
            </a:r>
          </a:p>
          <a:p>
            <a:pPr marL="2571750" lvl="5" indent="-285750">
              <a:buFontTx/>
              <a:buChar char="-"/>
            </a:pPr>
            <a:endParaRPr lang="cs-CZ" dirty="0"/>
          </a:p>
        </p:txBody>
      </p:sp>
      <p:pic>
        <p:nvPicPr>
          <p:cNvPr id="4" name="Grafický objekt 6" descr="Zmatený smajlík bez výplně">
            <a:extLst>
              <a:ext uri="{FF2B5EF4-FFF2-40B4-BE49-F238E27FC236}">
                <a16:creationId xmlns:a16="http://schemas.microsoft.com/office/drawing/2014/main" id="{4ABDD417-2703-4A9D-B739-CAEA1D89B2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4197" y="2115329"/>
            <a:ext cx="2694123" cy="269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735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7ADCD2-FDC9-25BC-FC86-EBFD37BD1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9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KA 7: Šablony III</a:t>
            </a:r>
            <a:endParaRPr lang="cs-CZ" sz="3900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96E80453-D856-05B0-76DD-1C4DD4F0AF45}"/>
              </a:ext>
            </a:extLst>
          </p:cNvPr>
          <p:cNvSpPr txBox="1"/>
          <p:nvPr/>
        </p:nvSpPr>
        <p:spPr>
          <a:xfrm>
            <a:off x="1002097" y="1942505"/>
            <a:ext cx="8954654" cy="3505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07943">
              <a:lnSpc>
                <a:spcPct val="90000"/>
              </a:lnSpc>
              <a:spcBef>
                <a:spcPts val="1102"/>
              </a:spcBef>
            </a:pPr>
            <a:r>
              <a:rPr lang="cs-CZ" sz="2646" b="1" dirty="0">
                <a:latin typeface="+mj-lt"/>
              </a:rPr>
              <a:t>Nejčastější chyby:</a:t>
            </a:r>
          </a:p>
          <a:p>
            <a:endParaRPr lang="cs-CZ" sz="1800" dirty="0">
              <a:solidFill>
                <a:srgbClr val="002060"/>
              </a:solidFill>
              <a:ea typeface="+mj-ea"/>
              <a:cs typeface="+mj-cs"/>
            </a:endParaRPr>
          </a:p>
          <a:p>
            <a:pPr indent="-342900"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Monitorovací období (9/2022 - 2/2023)</a:t>
            </a:r>
          </a:p>
          <a:p>
            <a:pPr indent="-342900"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DPP/DPČ – název projektu, číslo projektu, název pozice, náplň práce, výše úvazku (ne v 	hodinách)</a:t>
            </a:r>
          </a:p>
          <a:p>
            <a:pPr indent="-342900"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Report o činnosti/mobilitě – datum podpisu po ukončení všech aktivit</a:t>
            </a:r>
          </a:p>
          <a:p>
            <a:pPr indent="-342900"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Report o činnosti KP – jasně oddělená 2 individuální setkání</a:t>
            </a:r>
          </a:p>
          <a:p>
            <a:pPr indent="-342900"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Třídní knihy k doučování – PDF </a:t>
            </a:r>
          </a:p>
          <a:p>
            <a:pPr indent="-342900"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Identifikace žáků ohrožených školním neúspěchem– datum k aktuálnímu 	monitorovacímu období</a:t>
            </a:r>
          </a:p>
          <a:p>
            <a:pPr indent="-342900"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Šablona 7f, Koordinátor spolupráce školy a zaměstnavatele, dokládáte report a prezenční 	listinu, překontrolujete si data uvedená na dokumentech, musí se shodovat. </a:t>
            </a:r>
          </a:p>
        </p:txBody>
      </p:sp>
    </p:spTree>
    <p:extLst>
      <p:ext uri="{BB962C8B-B14F-4D97-AF65-F5344CB8AC3E}">
        <p14:creationId xmlns:p14="http://schemas.microsoft.com/office/powerpoint/2010/main" val="289407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34B5F8-5CE0-12ED-8C3B-1FCC8F099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9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KA 7: Šablony III</a:t>
            </a:r>
            <a:endParaRPr lang="cs-CZ" sz="3900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8F19C8F-DBE1-92A4-3EB3-6A4BE9914405}"/>
              </a:ext>
            </a:extLst>
          </p:cNvPr>
          <p:cNvSpPr txBox="1"/>
          <p:nvPr/>
        </p:nvSpPr>
        <p:spPr>
          <a:xfrm>
            <a:off x="735062" y="2069328"/>
            <a:ext cx="9221688" cy="1843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07943">
              <a:lnSpc>
                <a:spcPct val="90000"/>
              </a:lnSpc>
              <a:spcBef>
                <a:spcPts val="1102"/>
              </a:spcBef>
            </a:pPr>
            <a:r>
              <a:rPr lang="cs-CZ" sz="2646" b="1" dirty="0">
                <a:latin typeface="+mj-lt"/>
              </a:rPr>
              <a:t>Jak dál?</a:t>
            </a:r>
          </a:p>
          <a:p>
            <a:endParaRPr lang="cs-CZ" sz="1800" dirty="0">
              <a:solidFill>
                <a:srgbClr val="002060"/>
              </a:solidFill>
              <a:ea typeface="+mj-ea"/>
              <a:cs typeface="+mj-cs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Realizovat, realizovat, realizovat!!!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Průběžně odevzdávat podklady na Sharepoint, ideálně ihned po realizaci šablony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Opravy provádět co nejrychleji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U škol, které realizují pouze šablony, zapojit se do další aktivity projektu</a:t>
            </a:r>
          </a:p>
        </p:txBody>
      </p:sp>
    </p:spTree>
    <p:extLst>
      <p:ext uri="{BB962C8B-B14F-4D97-AF65-F5344CB8AC3E}">
        <p14:creationId xmlns:p14="http://schemas.microsoft.com/office/powerpoint/2010/main" val="2474704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7BFFDD-4BA3-2CED-8E4F-EBFAA115C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2" y="402483"/>
            <a:ext cx="9221689" cy="4298825"/>
          </a:xfrm>
        </p:spPr>
        <p:txBody>
          <a:bodyPr/>
          <a:lstStyle/>
          <a:p>
            <a:pPr algn="ctr"/>
            <a:r>
              <a:rPr lang="cs-CZ" sz="4100" b="1" dirty="0">
                <a:solidFill>
                  <a:schemeClr val="accent5">
                    <a:lumMod val="50000"/>
                  </a:schemeClr>
                </a:solidFill>
              </a:rPr>
              <a:t>Děkujeme za pozornost.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602512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C94368-6247-EE3F-56DB-252DE7C27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defTabSz="457200">
              <a:defRPr/>
            </a:pPr>
            <a:r>
              <a:rPr lang="cs-CZ" sz="3900" dirty="0">
                <a:solidFill>
                  <a:schemeClr val="accent5">
                    <a:lumMod val="50000"/>
                  </a:schemeClr>
                </a:solidFill>
              </a:rPr>
              <a:t>Projekt Naplňování krajského akčního plánu rozvoje vzdělávání Libereckého kraje 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0B3089-2F6F-06A8-3373-A3B21DF84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062" y="2012414"/>
            <a:ext cx="9221689" cy="405587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800" b="1" dirty="0">
                <a:latin typeface="+mj-lt"/>
              </a:rPr>
              <a:t>Realizace: </a:t>
            </a:r>
            <a:r>
              <a:rPr lang="cs-CZ" sz="1800" dirty="0">
                <a:latin typeface="+mj-lt"/>
              </a:rPr>
              <a:t>1.12.2020 – 30.11.2023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1" dirty="0">
                <a:latin typeface="+mj-lt"/>
              </a:rPr>
              <a:t>Ukončení aktivit: </a:t>
            </a:r>
            <a:r>
              <a:rPr lang="cs-CZ" sz="1800" dirty="0">
                <a:latin typeface="+mj-lt"/>
              </a:rPr>
              <a:t>30.6.2023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1" dirty="0">
                <a:latin typeface="+mj-lt"/>
              </a:rPr>
              <a:t>Celkový rozpočet: </a:t>
            </a:r>
            <a:r>
              <a:rPr lang="cs-CZ" sz="1800" dirty="0">
                <a:latin typeface="+mj-lt"/>
              </a:rPr>
              <a:t>131 044 496 Kč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1" dirty="0">
                <a:latin typeface="+mj-lt"/>
              </a:rPr>
              <a:t>Partneři projektu</a:t>
            </a:r>
          </a:p>
          <a:p>
            <a:pPr lvl="1"/>
            <a:r>
              <a:rPr lang="cs-CZ" sz="1800" dirty="0">
                <a:latin typeface="+mj-lt"/>
              </a:rPr>
              <a:t>39 středních škol</a:t>
            </a:r>
          </a:p>
          <a:p>
            <a:pPr lvl="1"/>
            <a:r>
              <a:rPr lang="cs-CZ" sz="1800" dirty="0">
                <a:latin typeface="+mj-lt"/>
              </a:rPr>
              <a:t>IQLANDIA o.p.s.</a:t>
            </a:r>
          </a:p>
          <a:p>
            <a:pPr lvl="1"/>
            <a:r>
              <a:rPr lang="cs-CZ" sz="1800" dirty="0">
                <a:latin typeface="+mj-lt"/>
              </a:rPr>
              <a:t>Malá technika z.ú.</a:t>
            </a:r>
          </a:p>
          <a:p>
            <a:pPr lvl="1"/>
            <a:r>
              <a:rPr lang="cs-CZ" sz="1800" dirty="0">
                <a:latin typeface="+mj-lt"/>
              </a:rPr>
              <a:t>TUL</a:t>
            </a:r>
          </a:p>
          <a:p>
            <a:pPr lvl="1"/>
            <a:r>
              <a:rPr lang="cs-CZ" sz="1800" dirty="0">
                <a:latin typeface="+mj-lt"/>
              </a:rPr>
              <a:t>Nadační fond Listem 21</a:t>
            </a:r>
          </a:p>
          <a:p>
            <a:pPr lvl="1"/>
            <a:r>
              <a:rPr lang="cs-CZ" sz="1800" dirty="0">
                <a:latin typeface="+mj-lt"/>
              </a:rPr>
              <a:t>4 pedagogicko-psychologické poradny</a:t>
            </a:r>
          </a:p>
          <a:p>
            <a:pPr lvl="1"/>
            <a:r>
              <a:rPr lang="cs-CZ" sz="1800" dirty="0">
                <a:latin typeface="+mj-lt"/>
              </a:rPr>
              <a:t>Krajská vědecká knihovna v Liberci p.o.</a:t>
            </a:r>
          </a:p>
        </p:txBody>
      </p:sp>
    </p:spTree>
    <p:extLst>
      <p:ext uri="{BB962C8B-B14F-4D97-AF65-F5344CB8AC3E}">
        <p14:creationId xmlns:p14="http://schemas.microsoft.com/office/powerpoint/2010/main" val="2813675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4">
            <a:extLst>
              <a:ext uri="{FF2B5EF4-FFF2-40B4-BE49-F238E27FC236}">
                <a16:creationId xmlns:a16="http://schemas.microsoft.com/office/drawing/2014/main" id="{6B45CF7B-31F6-22F1-4552-7E5AB64E8CAB}"/>
              </a:ext>
            </a:extLst>
          </p:cNvPr>
          <p:cNvSpPr txBox="1">
            <a:spLocks/>
          </p:cNvSpPr>
          <p:nvPr/>
        </p:nvSpPr>
        <p:spPr>
          <a:xfrm>
            <a:off x="735061" y="1331980"/>
            <a:ext cx="9221689" cy="561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5017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7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Realizační tým příjemce: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F13132D1-D921-3B7A-F11E-6B89A5A7A1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124947"/>
              </p:ext>
            </p:extLst>
          </p:nvPr>
        </p:nvGraphicFramePr>
        <p:xfrm>
          <a:off x="845850" y="2243859"/>
          <a:ext cx="8064896" cy="334327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126770684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55141039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32899912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Pozice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Jméno a příjmení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Kontakt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259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Hlavní manažerka 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Ing. Petra Dušková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485 226 143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4197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Hlavní finanční manažerka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Ing. Marcela Nováková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485 226 141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155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Finanční manažerka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Bc. Andrea Lachman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485 226 147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33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Manažer aktivit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Bc. Markéta Bárová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485 226 144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400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Věcná manažerka pro polytechnické vzdělávání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Ing. Eva Mrštíková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485 226 140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320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Věcná manažerka pro společné vzdělávání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Ing. Jana Černá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485 226 146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460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Hlavní metodička nadání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Mgr. Eva Dušková, </a:t>
                      </a:r>
                      <a:r>
                        <a:rPr lang="cs-CZ" sz="1600" dirty="0" err="1"/>
                        <a:t>DiS</a:t>
                      </a:r>
                      <a:r>
                        <a:rPr lang="cs-CZ" sz="16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485 226 229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907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Věcná manažerka pro Šablony 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Mgr. Gabriela </a:t>
                      </a:r>
                      <a:r>
                        <a:rPr lang="cs-CZ" sz="1600" dirty="0" err="1"/>
                        <a:t>Samšiňáková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602 944 717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779195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F93092BD-819C-31C2-4766-E05AB4E61387}"/>
              </a:ext>
            </a:extLst>
          </p:cNvPr>
          <p:cNvSpPr txBox="1"/>
          <p:nvPr/>
        </p:nvSpPr>
        <p:spPr>
          <a:xfrm>
            <a:off x="845850" y="5753150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E-mail: </a:t>
            </a:r>
            <a:r>
              <a:rPr lang="cs-CZ" dirty="0"/>
              <a:t>jmeno.prijmeni@kraj-lbc.cz</a:t>
            </a:r>
          </a:p>
        </p:txBody>
      </p:sp>
    </p:spTree>
    <p:extLst>
      <p:ext uri="{BB962C8B-B14F-4D97-AF65-F5344CB8AC3E}">
        <p14:creationId xmlns:p14="http://schemas.microsoft.com/office/powerpoint/2010/main" val="2608697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1C91863-C4DD-8340-EAAE-C6578BBFFAAC}"/>
              </a:ext>
            </a:extLst>
          </p:cNvPr>
          <p:cNvSpPr txBox="1"/>
          <p:nvPr/>
        </p:nvSpPr>
        <p:spPr>
          <a:xfrm>
            <a:off x="592426" y="589973"/>
            <a:ext cx="950696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9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Klíčové aktivity projektu</a:t>
            </a:r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20B90A2C-CD6C-0435-B92A-A51D4A3750B4}"/>
              </a:ext>
            </a:extLst>
          </p:cNvPr>
          <p:cNvSpPr/>
          <p:nvPr/>
        </p:nvSpPr>
        <p:spPr>
          <a:xfrm>
            <a:off x="1483410" y="2170545"/>
            <a:ext cx="3217899" cy="103036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50" b="1" dirty="0">
                <a:solidFill>
                  <a:schemeClr val="tx1"/>
                </a:solidFill>
                <a:latin typeface="+mj-lt"/>
              </a:rPr>
              <a:t>KA 2</a:t>
            </a:r>
          </a:p>
          <a:p>
            <a:pPr algn="ctr"/>
            <a:r>
              <a:rPr lang="cs-CZ" sz="1450" b="1" dirty="0">
                <a:solidFill>
                  <a:schemeClr val="tx1"/>
                </a:solidFill>
                <a:latin typeface="+mj-lt"/>
              </a:rPr>
              <a:t>Podpora polytechnického vzdělávání</a:t>
            </a:r>
          </a:p>
        </p:txBody>
      </p:sp>
      <p:sp>
        <p:nvSpPr>
          <p:cNvPr id="12" name="Obdélník: se zakulacenými rohy 11">
            <a:extLst>
              <a:ext uri="{FF2B5EF4-FFF2-40B4-BE49-F238E27FC236}">
                <a16:creationId xmlns:a16="http://schemas.microsoft.com/office/drawing/2014/main" id="{0D23CFD3-EBE2-7B98-EF65-053A5978A0A5}"/>
              </a:ext>
            </a:extLst>
          </p:cNvPr>
          <p:cNvSpPr/>
          <p:nvPr/>
        </p:nvSpPr>
        <p:spPr>
          <a:xfrm>
            <a:off x="5668891" y="2170545"/>
            <a:ext cx="3217899" cy="103036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50" b="1" dirty="0">
                <a:solidFill>
                  <a:schemeClr val="tx1"/>
                </a:solidFill>
                <a:latin typeface="+mj-lt"/>
              </a:rPr>
              <a:t>KA 5</a:t>
            </a:r>
          </a:p>
          <a:p>
            <a:pPr algn="ctr"/>
            <a:r>
              <a:rPr lang="cs-CZ" sz="1450" b="1" dirty="0">
                <a:solidFill>
                  <a:schemeClr val="tx1"/>
                </a:solidFill>
                <a:latin typeface="+mj-lt"/>
              </a:rPr>
              <a:t>Prevence předčasných odchodů ze vzdělávání</a:t>
            </a:r>
          </a:p>
        </p:txBody>
      </p:sp>
      <p:sp>
        <p:nvSpPr>
          <p:cNvPr id="13" name="Obdélník: se zakulacenými rohy 12">
            <a:extLst>
              <a:ext uri="{FF2B5EF4-FFF2-40B4-BE49-F238E27FC236}">
                <a16:creationId xmlns:a16="http://schemas.microsoft.com/office/drawing/2014/main" id="{06A15AA9-C3C2-E7E9-2B73-6A58BA2E4362}"/>
              </a:ext>
            </a:extLst>
          </p:cNvPr>
          <p:cNvSpPr/>
          <p:nvPr/>
        </p:nvSpPr>
        <p:spPr>
          <a:xfrm>
            <a:off x="1483410" y="3493737"/>
            <a:ext cx="3217899" cy="103036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50" b="1" dirty="0">
                <a:solidFill>
                  <a:schemeClr val="tx1"/>
                </a:solidFill>
                <a:latin typeface="+mj-lt"/>
              </a:rPr>
              <a:t>KA 3</a:t>
            </a:r>
          </a:p>
          <a:p>
            <a:pPr algn="ctr"/>
            <a:r>
              <a:rPr lang="cs-CZ" sz="1450" b="1" dirty="0">
                <a:solidFill>
                  <a:schemeClr val="tx1"/>
                </a:solidFill>
                <a:latin typeface="+mj-lt"/>
              </a:rPr>
              <a:t>Zkvalitnění péče o nadané žáky</a:t>
            </a:r>
          </a:p>
        </p:txBody>
      </p:sp>
      <p:sp>
        <p:nvSpPr>
          <p:cNvPr id="14" name="Obdélník: se zakulacenými rohy 13">
            <a:extLst>
              <a:ext uri="{FF2B5EF4-FFF2-40B4-BE49-F238E27FC236}">
                <a16:creationId xmlns:a16="http://schemas.microsoft.com/office/drawing/2014/main" id="{95CA7EF7-B395-744C-3DE4-D8679084BD05}"/>
              </a:ext>
            </a:extLst>
          </p:cNvPr>
          <p:cNvSpPr/>
          <p:nvPr/>
        </p:nvSpPr>
        <p:spPr>
          <a:xfrm>
            <a:off x="1483410" y="4887733"/>
            <a:ext cx="3291790" cy="103036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50" b="1" dirty="0">
                <a:solidFill>
                  <a:schemeClr val="tx1"/>
                </a:solidFill>
                <a:latin typeface="+mj-lt"/>
              </a:rPr>
              <a:t>KA 4</a:t>
            </a:r>
          </a:p>
          <a:p>
            <a:pPr algn="ctr"/>
            <a:r>
              <a:rPr lang="cs-CZ" sz="1450" b="1" dirty="0">
                <a:solidFill>
                  <a:schemeClr val="tx1"/>
                </a:solidFill>
                <a:latin typeface="+mj-lt"/>
              </a:rPr>
              <a:t>Čtenářská a matematická gramotnost</a:t>
            </a:r>
          </a:p>
        </p:txBody>
      </p:sp>
      <p:sp>
        <p:nvSpPr>
          <p:cNvPr id="15" name="Obdélník: se zakulacenými rohy 14">
            <a:extLst>
              <a:ext uri="{FF2B5EF4-FFF2-40B4-BE49-F238E27FC236}">
                <a16:creationId xmlns:a16="http://schemas.microsoft.com/office/drawing/2014/main" id="{58AA1E68-B366-2509-F746-D3856C1DBE4D}"/>
              </a:ext>
            </a:extLst>
          </p:cNvPr>
          <p:cNvSpPr/>
          <p:nvPr/>
        </p:nvSpPr>
        <p:spPr>
          <a:xfrm>
            <a:off x="5668890" y="3493737"/>
            <a:ext cx="3217899" cy="103036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50" b="1" dirty="0">
                <a:solidFill>
                  <a:schemeClr val="tx1"/>
                </a:solidFill>
                <a:latin typeface="+mj-lt"/>
              </a:rPr>
              <a:t>KA 6</a:t>
            </a:r>
          </a:p>
          <a:p>
            <a:pPr algn="ctr"/>
            <a:r>
              <a:rPr lang="cs-CZ" sz="1450" b="1" dirty="0">
                <a:solidFill>
                  <a:schemeClr val="tx1"/>
                </a:solidFill>
                <a:latin typeface="+mj-lt"/>
              </a:rPr>
              <a:t>Podpora rovných příležitostí ve vzdělávání</a:t>
            </a:r>
          </a:p>
        </p:txBody>
      </p:sp>
      <p:sp>
        <p:nvSpPr>
          <p:cNvPr id="16" name="Obdélník: se zakulacenými rohy 15">
            <a:extLst>
              <a:ext uri="{FF2B5EF4-FFF2-40B4-BE49-F238E27FC236}">
                <a16:creationId xmlns:a16="http://schemas.microsoft.com/office/drawing/2014/main" id="{95CA9187-C6F6-68CF-3DE3-D26B1F5B2E72}"/>
              </a:ext>
            </a:extLst>
          </p:cNvPr>
          <p:cNvSpPr/>
          <p:nvPr/>
        </p:nvSpPr>
        <p:spPr>
          <a:xfrm>
            <a:off x="5668890" y="4887734"/>
            <a:ext cx="3291790" cy="10303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50" b="1" dirty="0">
                <a:solidFill>
                  <a:schemeClr val="tx1"/>
                </a:solidFill>
                <a:latin typeface="+mj-lt"/>
              </a:rPr>
              <a:t>KA 7</a:t>
            </a:r>
          </a:p>
          <a:p>
            <a:pPr algn="ctr"/>
            <a:r>
              <a:rPr lang="cs-CZ" sz="1450" b="1" dirty="0">
                <a:solidFill>
                  <a:schemeClr val="tx1"/>
                </a:solidFill>
                <a:latin typeface="+mj-lt"/>
              </a:rPr>
              <a:t>Šablony III</a:t>
            </a:r>
          </a:p>
        </p:txBody>
      </p:sp>
    </p:spTree>
    <p:extLst>
      <p:ext uri="{BB962C8B-B14F-4D97-AF65-F5344CB8AC3E}">
        <p14:creationId xmlns:p14="http://schemas.microsoft.com/office/powerpoint/2010/main" val="2518330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0E5027-9B87-056B-F0BD-EDFE16990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038633"/>
          </a:xfrm>
        </p:spPr>
        <p:txBody>
          <a:bodyPr>
            <a:normAutofit/>
          </a:bodyPr>
          <a:lstStyle/>
          <a:p>
            <a:pPr algn="ctr"/>
            <a:r>
              <a:rPr lang="cs-CZ" sz="39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KA 2: Podpora polytechnického vzdělávání</a:t>
            </a:r>
            <a:endParaRPr lang="cs-CZ" sz="3900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23CC3A9-3CA8-C5E7-B585-EC6DB8B72F2F}"/>
              </a:ext>
            </a:extLst>
          </p:cNvPr>
          <p:cNvSpPr txBox="1"/>
          <p:nvPr/>
        </p:nvSpPr>
        <p:spPr>
          <a:xfrm>
            <a:off x="735060" y="1441117"/>
            <a:ext cx="89261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b="1" dirty="0">
                <a:latin typeface="+mj-lt"/>
              </a:rPr>
              <a:t>Projektové dny na SŠ a volnočasové aktivity</a:t>
            </a:r>
            <a:endParaRPr lang="cs-CZ" b="1" dirty="0">
              <a:latin typeface="+mj-lt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F3FC03E-BEEC-C7E6-0B9D-8327CF5C0E49}"/>
              </a:ext>
            </a:extLst>
          </p:cNvPr>
          <p:cNvSpPr txBox="1"/>
          <p:nvPr/>
        </p:nvSpPr>
        <p:spPr>
          <a:xfrm>
            <a:off x="735060" y="1971919"/>
            <a:ext cx="892617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 stěžejní podpora spolupráce ZŠ a SŠ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 projektov</a:t>
            </a:r>
            <a:r>
              <a:rPr lang="cs-CZ" dirty="0">
                <a:latin typeface="+mj-lt"/>
              </a:rPr>
              <a:t>é dny realizují učitelé SŠ pro žáky ZŠ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 zapojeno 22 SŠ v Libereckém kraji, realizováno bude celkem 510 PD, do konce června 	realizováno celkem 317 PD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16 SŠ zapojených do projektu realizují volnočasové aktiv</a:t>
            </a:r>
            <a:r>
              <a:rPr lang="cs-CZ" dirty="0">
                <a:latin typeface="+mj-lt"/>
              </a:rPr>
              <a:t>ity pro vlastní žáky, celkem 39 	různých kroužků</a:t>
            </a:r>
            <a:endParaRPr lang="cs-CZ" sz="1800" dirty="0">
              <a:latin typeface="+mj-lt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B3319CCF-A185-7C91-515E-6C784D84E982}"/>
              </a:ext>
            </a:extLst>
          </p:cNvPr>
          <p:cNvSpPr txBox="1"/>
          <p:nvPr/>
        </p:nvSpPr>
        <p:spPr>
          <a:xfrm>
            <a:off x="735060" y="3766646"/>
            <a:ext cx="89261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>
                <a:latin typeface="+mj-lt"/>
              </a:rPr>
              <a:t>Metodické centrum na podporu polytechnického vzdělávání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28228E6-CB82-FCFE-9054-9837A67BDBF7}"/>
              </a:ext>
            </a:extLst>
          </p:cNvPr>
          <p:cNvSpPr txBox="1"/>
          <p:nvPr/>
        </p:nvSpPr>
        <p:spPr>
          <a:xfrm>
            <a:off x="735060" y="4403832"/>
            <a:ext cx="892617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 pořádá věcná manažerka pro polytechnické vzdělávání Ing. Eva Mrštíková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i="0" dirty="0">
                <a:solidFill>
                  <a:srgbClr val="3C3C3C"/>
                </a:solidFill>
                <a:effectLst/>
                <a:latin typeface="+mj-lt"/>
              </a:rPr>
              <a:t> probíhá 4 krát za školní rok (2x ZŠ, 2x SŠ) – nejbližší začátek 2023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3467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8D2778-2A8A-1288-5542-76C8067BB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9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KA 2: Podpora polytechnického vzdělávání</a:t>
            </a:r>
            <a:endParaRPr lang="cs-CZ" sz="390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49B5CF6-0AF6-3561-C4C2-203074DA3BD2}"/>
              </a:ext>
            </a:extLst>
          </p:cNvPr>
          <p:cNvSpPr txBox="1"/>
          <p:nvPr/>
        </p:nvSpPr>
        <p:spPr>
          <a:xfrm>
            <a:off x="670407" y="1863672"/>
            <a:ext cx="892617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b="1" dirty="0">
                <a:latin typeface="+mj-lt"/>
              </a:rPr>
              <a:t>Projektové dny pro SŠ – IQLANDIA a TUL</a:t>
            </a:r>
          </a:p>
          <a:p>
            <a:endParaRPr lang="cs-CZ" sz="1800" b="1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 realizace a organizace projektových dnů v kompetenci IQLANDIA a TUL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 </a:t>
            </a:r>
            <a:r>
              <a:rPr lang="cs-CZ" sz="1800" b="1" dirty="0">
                <a:latin typeface="+mj-lt"/>
              </a:rPr>
              <a:t>IQLANDIA</a:t>
            </a:r>
            <a:r>
              <a:rPr lang="cs-CZ" sz="1800" dirty="0">
                <a:latin typeface="+mj-lt"/>
              </a:rPr>
              <a:t> má samostatný rezervační systém (Mgr. Pavlína Verešová) – výběr z 9 vzdělávacích 	programů </a:t>
            </a:r>
          </a:p>
          <a:p>
            <a:endParaRPr lang="cs-CZ" sz="1800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 </a:t>
            </a:r>
            <a:r>
              <a:rPr lang="cs-CZ" sz="1800" b="1" dirty="0">
                <a:latin typeface="+mj-lt"/>
              </a:rPr>
              <a:t>TUL</a:t>
            </a:r>
            <a:r>
              <a:rPr lang="cs-CZ" sz="1800" dirty="0">
                <a:latin typeface="+mj-lt"/>
              </a:rPr>
              <a:t> oslovuje školy sama – bližší informace </a:t>
            </a:r>
            <a:r>
              <a:rPr lang="cs-CZ" sz="1800" dirty="0">
                <a:latin typeface="+mj-lt"/>
                <a:hlinkClick r:id="rId2"/>
              </a:rPr>
              <a:t>www.pdtul.cz</a:t>
            </a:r>
            <a:r>
              <a:rPr lang="cs-CZ" sz="1800" dirty="0">
                <a:latin typeface="+mj-lt"/>
              </a:rPr>
              <a:t> </a:t>
            </a:r>
            <a:r>
              <a:rPr lang="cs-CZ" dirty="0">
                <a:latin typeface="+mj-lt"/>
              </a:rPr>
              <a:t>(Ing. Inka Teschinská)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i="0" dirty="0">
                <a:solidFill>
                  <a:srgbClr val="FFFFFF"/>
                </a:solidFill>
                <a:effectLst/>
                <a:latin typeface="Nunito" pitchFamily="2" charset="-18"/>
              </a:rPr>
              <a:t>Ing. Inka Teschinská</a:t>
            </a:r>
            <a:endParaRPr lang="cs-CZ" sz="1800" b="1" dirty="0">
              <a:latin typeface="+mj-lt"/>
            </a:endParaRPr>
          </a:p>
          <a:p>
            <a:endParaRPr lang="cs-CZ" sz="1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42616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0E5027-9B87-056B-F0BD-EDFE1699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9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KA 3: Zkvalitnění péče o nadané žáky</a:t>
            </a:r>
            <a:endParaRPr lang="cs-CZ" sz="39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B6BAED-7A2D-9140-EEC9-E98D5E0DB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062" y="2012414"/>
            <a:ext cx="9221689" cy="223631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 v Libereckém kraji fungují metodičky nadání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 spolupracují se školami, které mají zájem věnovat se nadaným žákům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 4 krát ročně zajišťují odborné semináře pro zájemce z řad pedagogických pracovníků i odborné        	veřejnosti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 kontaktní osoba Mgr. Eva Dušková, </a:t>
            </a:r>
            <a:r>
              <a:rPr lang="cs-CZ" sz="1800" dirty="0" err="1">
                <a:latin typeface="+mj-lt"/>
              </a:rPr>
              <a:t>DiS</a:t>
            </a:r>
            <a:r>
              <a:rPr lang="cs-CZ" sz="18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6637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0E5027-9B87-056B-F0BD-EDFE1699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9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KA 4: Čtenářská a matematická gramotnost</a:t>
            </a:r>
            <a:endParaRPr lang="cs-CZ" sz="3900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CA85BF7-55C2-E595-818A-96262DB5B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502102"/>
          </a:xfrm>
        </p:spPr>
        <p:txBody>
          <a:bodyPr/>
          <a:lstStyle/>
          <a:p>
            <a:pPr algn="ctr"/>
            <a:r>
              <a:rPr lang="cs-CZ" dirty="0">
                <a:latin typeface="+mj-lt"/>
              </a:rPr>
              <a:t>Čtenářská gramotnost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F99285C-68A1-B978-F199-8D7C5F93F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6457" y="2669309"/>
            <a:ext cx="4195762" cy="368530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Organizuje a zajišťuje Krajská vědecká knihovna (</a:t>
            </a:r>
            <a:r>
              <a:rPr lang="cs-CZ" sz="1800" dirty="0">
                <a:latin typeface="+mj-lt"/>
                <a:hlinkClick r:id="rId2"/>
              </a:rPr>
              <a:t>https://www.kvkli.cz/</a:t>
            </a:r>
            <a:r>
              <a:rPr lang="cs-CZ" sz="1800" dirty="0" err="1">
                <a:latin typeface="+mj-lt"/>
                <a:hlinkClick r:id="rId2"/>
              </a:rPr>
              <a:t>sluzby</a:t>
            </a:r>
            <a:r>
              <a:rPr lang="cs-CZ" sz="1800" dirty="0">
                <a:latin typeface="+mj-lt"/>
                <a:hlinkClick r:id="rId2"/>
              </a:rPr>
              <a:t>/</a:t>
            </a:r>
            <a:r>
              <a:rPr lang="cs-CZ" sz="1800" dirty="0" err="1">
                <a:latin typeface="+mj-lt"/>
                <a:hlinkClick r:id="rId2"/>
              </a:rPr>
              <a:t>vzdelavani</a:t>
            </a:r>
            <a:r>
              <a:rPr lang="cs-CZ" sz="1800" dirty="0">
                <a:latin typeface="+mj-lt"/>
                <a:hlinkClick r:id="rId2"/>
              </a:rPr>
              <a:t>/</a:t>
            </a:r>
            <a:r>
              <a:rPr lang="cs-CZ" sz="1800" dirty="0" err="1">
                <a:latin typeface="+mj-lt"/>
                <a:hlinkClick r:id="rId2"/>
              </a:rPr>
              <a:t>vzdelavani</a:t>
            </a:r>
            <a:r>
              <a:rPr lang="cs-CZ" sz="1800" dirty="0">
                <a:latin typeface="+mj-lt"/>
                <a:hlinkClick r:id="rId2"/>
              </a:rPr>
              <a:t>-pedagogu/</a:t>
            </a:r>
            <a:r>
              <a:rPr lang="cs-CZ" sz="1800" dirty="0" err="1">
                <a:latin typeface="+mj-lt"/>
                <a:hlinkClick r:id="rId2"/>
              </a:rPr>
              <a:t>nakap</a:t>
            </a:r>
            <a:r>
              <a:rPr lang="cs-CZ" sz="1800" dirty="0">
                <a:latin typeface="+mj-lt"/>
                <a:hlinkClick r:id="rId2"/>
              </a:rPr>
              <a:t>-i</a:t>
            </a:r>
            <a:r>
              <a:rPr lang="cs-CZ" sz="1800" dirty="0">
                <a:latin typeface="+mj-lt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Setkání zaměřená jak na pedagogické pracovníky, tak i na žáky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Obsahem setkání/přednášek je rozvoj čtenářské gramotnosti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41C203F-00EE-02D6-6A35-CB651EFF7F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502102"/>
          </a:xfrm>
        </p:spPr>
        <p:txBody>
          <a:bodyPr/>
          <a:lstStyle/>
          <a:p>
            <a:pPr algn="ctr"/>
            <a:r>
              <a:rPr lang="cs-CZ" dirty="0">
                <a:latin typeface="+mj-lt"/>
              </a:rPr>
              <a:t>Matematická gramotnost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1D36923-0887-F22E-343F-8ECDA7A926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51055" y="2669309"/>
            <a:ext cx="4407089" cy="3685309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projektové dny zaměřené na matematickou gramotnost – IQLANDIA (každý partner má počet návštěv uveden na Sharepointu)</a:t>
            </a:r>
          </a:p>
          <a:p>
            <a:pPr marL="0" indent="0">
              <a:buNone/>
            </a:pPr>
            <a:endParaRPr lang="cs-CZ" sz="1800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4 krát za školní rok setkání pro pedagogické pracovníky – manažer aktivit 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setkání pro pedagogické pracovníky SŠ – 2x ročně</a:t>
            </a:r>
          </a:p>
          <a:p>
            <a:pPr marL="457200" lvl="1" indent="0">
              <a:buNone/>
            </a:pPr>
            <a:endParaRPr lang="cs-CZ" sz="1800" dirty="0">
              <a:latin typeface="+mj-lt"/>
            </a:endParaRP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88D1D587-604D-898D-3043-8C6A924C5A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841" y="3779837"/>
            <a:ext cx="4010515" cy="330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129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0E5027-9B87-056B-F0BD-EDFE1699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9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KA 5: Prevence předčasných odchodů ze vzdělávání </a:t>
            </a:r>
            <a:endParaRPr lang="cs-CZ" sz="3900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F99285C-68A1-B978-F199-8D7C5F93F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6455" y="2059130"/>
            <a:ext cx="9140968" cy="341803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800" b="1" dirty="0">
                <a:latin typeface="+mj-lt"/>
              </a:rPr>
              <a:t>Vzdělávací projekt na kariérové poradenství </a:t>
            </a:r>
            <a:r>
              <a:rPr lang="cs-CZ" sz="1800" dirty="0">
                <a:latin typeface="+mj-lt"/>
              </a:rPr>
              <a:t>- zapojeno 33 ZŠ z celého regionu (40 pedagogických pracovníků - výchovní poradci nebo kariéroví poradci)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1" dirty="0">
                <a:latin typeface="+mj-lt"/>
              </a:rPr>
              <a:t>Exkurze na 25 SŠ </a:t>
            </a:r>
            <a:r>
              <a:rPr lang="cs-CZ" sz="1800" dirty="0">
                <a:latin typeface="+mj-lt"/>
              </a:rPr>
              <a:t>- v letošním školním roce, ve spolupráci se společností EDUCA QUALITY (vždy cca 20 účastníků – týden před exkurzí budou domluvené školy kontaktováni) – exkurze již proběhla na 12 školách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1" dirty="0">
                <a:latin typeface="+mj-lt"/>
              </a:rPr>
              <a:t>Cílem</a:t>
            </a:r>
            <a:r>
              <a:rPr lang="cs-CZ" sz="1800" dirty="0">
                <a:latin typeface="+mj-lt"/>
              </a:rPr>
              <a:t> je osobní seznámí se školou, obory, podmínkami vzdělávání a přijímání žáků. Koho mají na školu nasměrovat a koho naopak ne. Sdílení pedagogů ZŠ a SŠ za účelem předcházení předčasným odchodů ze vzdělávání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1" dirty="0">
                <a:latin typeface="+mj-lt"/>
              </a:rPr>
              <a:t>Forma</a:t>
            </a:r>
            <a:r>
              <a:rPr lang="cs-CZ" sz="1800" dirty="0">
                <a:latin typeface="+mj-lt"/>
              </a:rPr>
              <a:t> - ideálně prohlídka školy za účasti výchovného/kariérového poradce nebo vedení + krátké posezení s informacemi a dotazy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1" dirty="0">
                <a:latin typeface="+mj-lt"/>
              </a:rPr>
              <a:t>Harmonizační dny/pobyty </a:t>
            </a:r>
            <a:r>
              <a:rPr lang="cs-CZ" sz="1800" dirty="0">
                <a:latin typeface="+mj-lt"/>
              </a:rPr>
              <a:t>na 14 SŠ s následnou péčí o žáky ohrožené předčasnými odchody – většina proběhla začátkem tohoto školního roku – pokud proběhl h. pobyt prosíme informaci vložit na SP</a:t>
            </a:r>
            <a:endParaRPr lang="cs-CZ" sz="6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6839189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1788</TotalTime>
  <Words>1111</Words>
  <Application>Microsoft Office PowerPoint</Application>
  <PresentationFormat>Vlastní</PresentationFormat>
  <Paragraphs>152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Nunito</vt:lpstr>
      <vt:lpstr>Wingdings</vt:lpstr>
      <vt:lpstr>Motiv Office</vt:lpstr>
      <vt:lpstr>1_Motiv Office</vt:lpstr>
      <vt:lpstr>Naplňování krajského akčního plánu rozvoje vzdělávání Libereckého kraje II</vt:lpstr>
      <vt:lpstr>Projekt Naplňování krajského akčního plánu rozvoje vzdělávání Libereckého kraje II</vt:lpstr>
      <vt:lpstr>Prezentace aplikace PowerPoint</vt:lpstr>
      <vt:lpstr>Prezentace aplikace PowerPoint</vt:lpstr>
      <vt:lpstr>KA 2: Podpora polytechnického vzdělávání</vt:lpstr>
      <vt:lpstr>KA 2: Podpora polytechnického vzdělávání</vt:lpstr>
      <vt:lpstr>KA 3: Zkvalitnění péče o nadané žáky</vt:lpstr>
      <vt:lpstr>KA 4: Čtenářská a matematická gramotnost</vt:lpstr>
      <vt:lpstr>KA 5: Prevence předčasných odchodů ze vzdělávání </vt:lpstr>
      <vt:lpstr>KA 6: Podpora rovných příležitostí ve vzdělávání</vt:lpstr>
      <vt:lpstr>Prezentace aplikace PowerPoint</vt:lpstr>
      <vt:lpstr>KA 7: Šablony III</vt:lpstr>
      <vt:lpstr>KA 7: Šablony III</vt:lpstr>
      <vt:lpstr>KA 7: Šablony III</vt:lpstr>
      <vt:lpstr>Děkujeme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vedouci</dc:creator>
  <cp:lastModifiedBy>Dušková Petra</cp:lastModifiedBy>
  <cp:revision>84</cp:revision>
  <cp:lastPrinted>2022-11-08T14:55:47Z</cp:lastPrinted>
  <dcterms:created xsi:type="dcterms:W3CDTF">2018-08-23T05:28:01Z</dcterms:created>
  <dcterms:modified xsi:type="dcterms:W3CDTF">2022-11-08T15:03:59Z</dcterms:modified>
</cp:coreProperties>
</file>